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21"/>
  </p:notesMasterIdLst>
  <p:sldIdLst>
    <p:sldId id="765" r:id="rId3"/>
    <p:sldId id="397" r:id="rId4"/>
    <p:sldId id="263" r:id="rId5"/>
    <p:sldId id="398" r:id="rId6"/>
    <p:sldId id="265" r:id="rId7"/>
    <p:sldId id="2495" r:id="rId8"/>
    <p:sldId id="258" r:id="rId9"/>
    <p:sldId id="259" r:id="rId10"/>
    <p:sldId id="2497" r:id="rId11"/>
    <p:sldId id="261" r:id="rId12"/>
    <p:sldId id="262" r:id="rId13"/>
    <p:sldId id="2498" r:id="rId14"/>
    <p:sldId id="2501" r:id="rId15"/>
    <p:sldId id="2499" r:id="rId16"/>
    <p:sldId id="2500" r:id="rId17"/>
    <p:sldId id="2502" r:id="rId18"/>
    <p:sldId id="2503" r:id="rId19"/>
    <p:sldId id="904" r:id="rId20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EDED"/>
    <a:srgbClr val="00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09" autoAdjust="0"/>
    <p:restoredTop sz="95988"/>
  </p:normalViewPr>
  <p:slideViewPr>
    <p:cSldViewPr snapToGrid="0" snapToObjects="1">
      <p:cViewPr varScale="1">
        <p:scale>
          <a:sx n="112" d="100"/>
          <a:sy n="112" d="100"/>
        </p:scale>
        <p:origin x="108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0449A-BDB2-E14E-9D27-B36056E8A519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3B20A6-BBAF-6441-B734-F97F55B4A1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388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54000" y="804863"/>
            <a:ext cx="7148513" cy="40227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949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ru-RU" altLang="ru-RU" dirty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674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4787" indent="-282757" defTabSz="91674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30393" indent="-226332" defTabSz="91674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83058" indent="-226332" defTabSz="91674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35089" indent="-226332" defTabSz="91674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87119" indent="-226332" defTabSz="91674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39150" indent="-226332" defTabSz="91674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391814" indent="-226332" defTabSz="91674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43845" indent="-226332" defTabSz="91674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6741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0230970-CC0E-4EF1-AA2C-16D9C54A6C22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674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altLang="ru-RU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817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5AB8858-4A95-1C49-AEA3-1C51F83A8E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BA4FD74-2A1D-A049-8AF3-038F682C6E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0C54DB2-B398-E94A-B7B7-0C6C3DEF0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C8D52D6-5F50-4D4C-A14A-35A8D8FF9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8346772-A6D2-B54C-BE69-618CEC4E6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83103-3CB5-8345-9D97-4B4B47B6C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401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E5B1FB-8945-4746-9A6D-1A74FF7CC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BD91438E-B28D-8C42-8C49-1DE62DF8A6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67ACF34-57D8-8945-94F5-5D590AFFF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A918C68-701C-AA4F-867F-FA78BF089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4501F78-F0A6-7E44-A7F1-7FC55F5D2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83103-3CB5-8345-9D97-4B4B47B6C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38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46B6B97C-CF63-1D42-9306-D948C4107A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1B08C49-EF2B-A94B-A541-2E3CA4C103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E7E02CD-6CFC-F64B-ACFC-EE75C8457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64B1F5B-7B98-0C41-9C7D-16F441508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53C3472-05D5-A140-B86B-DBBFC1151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83103-3CB5-8345-9D97-4B4B47B6C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625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BB89E4-11D1-4DC1-AEDA-30988EA03741}" type="slidenum">
              <a:rPr lang="ru-RU" altLang="ru-RU"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9194850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D46719-E1EF-4585-A0C9-5E3C3D1A8013}" type="slidenum">
              <a:rPr lang="ru-RU" altLang="ru-RU"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993257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0334E6-9331-43C0-AEF1-E3F4F3957B8F}" type="slidenum">
              <a:rPr lang="ru-RU" altLang="ru-RU"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7139517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BB757A-2141-460F-9258-F0B9065A32AB}" type="slidenum">
              <a:rPr lang="ru-RU" altLang="ru-RU"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13937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BA505A-A064-4E3D-AC8B-7529F1AF3257}" type="slidenum">
              <a:rPr lang="ru-RU" altLang="ru-RU"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2881345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DE45DA-93A2-42F4-A2E6-7BEE9F1B80F9}" type="slidenum">
              <a:rPr lang="ru-RU" altLang="ru-RU"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0409043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0559CF-5AA0-4976-89EC-B1DBD58D684E}" type="slidenum">
              <a:rPr lang="ru-RU" altLang="ru-RU"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8556708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7B34A6-F0AF-45D6-93D1-4680742FAD3C}" type="slidenum">
              <a:rPr lang="ru-RU" altLang="ru-RU"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37166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AADEC3D-118C-0942-B6B3-47D70A899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0862783-562E-A649-BD08-000795B00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1FCE8A6-182A-7C4B-B718-AD463A3F3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0BACA8B-7599-814E-AA26-04F83F922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BEC96AF-1EAB-5F4B-B6EC-45AF416DE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83103-3CB5-8345-9D97-4B4B47B6C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5781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F0FB0A-CC5F-4D30-B1B9-21DC10541243}" type="slidenum">
              <a:rPr lang="ru-RU" altLang="ru-RU"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9936785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BCC065-158D-4E6C-B395-1FC833071897}" type="slidenum">
              <a:rPr lang="ru-RU" altLang="ru-RU"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103675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BD7AE1-9134-4319-818A-84F0787BD30C}" type="slidenum">
              <a:rPr lang="ru-RU" altLang="ru-RU"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5392164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EDDFD7-3AEE-46F0-AA6F-CDBC887FE658}" type="slidenum">
              <a:rPr lang="ru-RU" altLang="ru-RU"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51612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64C64A-C1FE-0044-AE95-B161CA7A7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54B4E86-9F81-6E48-B113-C38EFE4AB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7836A3C-CD0D-1F46-84B2-49FADDADD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05807DF-1C29-C440-BA7E-5095C03DB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3F91D39-E95A-D947-B690-E573230FC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83103-3CB5-8345-9D97-4B4B47B6C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878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0C7E860-975C-9749-9ADD-DC4548EB4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E8EA774-5348-1744-AC56-7F9ABED908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C39192B-9232-AF4E-BC52-E97A23946C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35F2FA0-515A-BC43-A968-E34ABE6DB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CD863BE-F87D-C34E-930B-B973C4B46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6D266F5-7837-6547-AC9A-C9EFFFB25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83103-3CB5-8345-9D97-4B4B47B6C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1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B4EBF3-66E1-D44A-B082-B03DA27E1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978696A-1801-1947-8530-DB7E70AD75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9745D510-9E42-9F47-AEC7-5A191E4E5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DF91AEA-895E-FF44-9171-5A3AF0BE6F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F49750F7-DB0E-AD42-BEFE-0E52C086D6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A35E6DA9-99AD-8643-BFFB-B936A7456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65A28473-9F4F-DE4B-8418-784B624DB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C4FCA0E7-7E30-8A4C-A81C-3DDFD6C8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83103-3CB5-8345-9D97-4B4B47B6C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154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DF1919C-D4BC-7740-839B-81E118695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6749B3FC-4A8D-8B45-925C-7844CFCE9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D6E4C8B4-AD73-5D4E-ADC8-3A56F2100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EBC4286A-EE81-9E48-90B0-79ACCCAB6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83103-3CB5-8345-9D97-4B4B47B6C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918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5A222484-3C7F-5A4C-9F0D-82F2C3F7A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9B2BE867-6A4C-DD49-A908-44CEE86AE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EDFC4CA-5B84-AF47-AA41-85CAD32D6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83103-3CB5-8345-9D97-4B4B47B6C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735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2C5C4B7-56C9-C545-BA38-11CFDAF50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221A120-F44F-B043-A1D8-51E6EE90B9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963B454-8F2A-8A4C-AD03-9C28C19C09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78719C1-EC31-344C-A13F-12123B866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1D2B0BF-21B6-9343-99D3-3B4DF6AC8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0E20B30-0820-EB4C-ABE1-E1C909D7D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83103-3CB5-8345-9D97-4B4B47B6C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47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D61EF5-F083-C64E-A00F-8F5A4A2BE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0C12D26-C6AD-1D4F-BF6A-2DE2780DC0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0D58AC1-6393-8A44-8219-B2F9095F6D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119BCF9-2C40-6B40-977D-DAA6852F3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327313C-0179-7F44-B3E6-546D9525F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4EFBAB1-5AF2-5641-9501-209668D44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83103-3CB5-8345-9D97-4B4B47B6C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996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EF93D47-8E72-9444-8889-581AB207D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BC42F89-883F-0546-A7FF-315A5B87C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2DEB569-7252-5C46-894E-778B881857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9D2D4B8-10DA-0A49-B488-41ED6987CF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DCE92A5-6D8A-8546-9462-3DF68594CD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83103-3CB5-8345-9D97-4B4B47B6C7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918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7198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198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198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/>
            </a:lvl1pPr>
          </a:lstStyle>
          <a:p>
            <a:fld id="{6BFFE496-05FA-489A-8F6A-724690EDCCDA}" type="slidenum">
              <a:rPr lang="ru-RU" altLang="ru-RU"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93115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ChangeArrowheads="1"/>
          </p:cNvSpPr>
          <p:nvPr/>
        </p:nvSpPr>
        <p:spPr bwMode="auto">
          <a:xfrm>
            <a:off x="1524000" y="2278064"/>
            <a:ext cx="9144000" cy="172700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2075" tIns="46038" rIns="92075" bIns="46038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400" b="1" cap="all" dirty="0">
              <a:solidFill>
                <a:srgbClr val="2D2D8A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400" b="1" cap="all" dirty="0">
              <a:solidFill>
                <a:srgbClr val="2D2D8A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defRPr/>
            </a:pPr>
            <a:r>
              <a:rPr lang="ru-RU" sz="2400" b="1" dirty="0" smtClean="0">
                <a:solidFill>
                  <a:srgbClr val="2D2D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муниципальных образований Костромской области</a:t>
            </a:r>
            <a:br>
              <a:rPr lang="ru-RU" sz="2400" b="1" dirty="0" smtClean="0">
                <a:solidFill>
                  <a:srgbClr val="2D2D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2D2D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отопительному периоду 2026–2027 годов, аварийность                     при эксплуатации объектов электроэнергетики                                          и теплоснабжения</a:t>
            </a:r>
            <a:r>
              <a:rPr lang="ru-RU" sz="2400" b="1" dirty="0">
                <a:solidFill>
                  <a:srgbClr val="2D2D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2D2D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2D2D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ru-RU" sz="2400" b="1" dirty="0">
              <a:ln w="1905"/>
              <a:solidFill>
                <a:srgbClr val="2D2D8A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524000" y="4303484"/>
            <a:ext cx="9144000" cy="685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ru-RU" sz="2000" b="1" dirty="0">
              <a:ln w="1905"/>
              <a:gradFill>
                <a:gsLst>
                  <a:gs pos="0">
                    <a:srgbClr val="2D2D8A">
                      <a:shade val="20000"/>
                      <a:satMod val="200000"/>
                    </a:srgbClr>
                  </a:gs>
                  <a:gs pos="78000">
                    <a:srgbClr val="2D2D8A">
                      <a:tint val="90000"/>
                      <a:shade val="89000"/>
                      <a:satMod val="220000"/>
                    </a:srgbClr>
                  </a:gs>
                  <a:gs pos="100000">
                    <a:srgbClr val="2D2D8A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1631157" y="4767065"/>
            <a:ext cx="8732043" cy="169892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b="1" spc="-1" dirty="0">
                <a:solidFill>
                  <a:srgbClr val="333399">
                    <a:lumMod val="75000"/>
                  </a:srgbClr>
                </a:solidFill>
                <a:latin typeface="Bahnschrift Condensed" panose="020B0502040204020203" pitchFamily="34" charset="0"/>
                <a:ea typeface="DejaVu Sans"/>
                <a:cs typeface="Arial" panose="020B0604020202020204" pitchFamily="34" charset="0"/>
              </a:rPr>
              <a:t>Доклад </a:t>
            </a:r>
            <a:r>
              <a:rPr lang="ru-RU" sz="2400" b="1" spc="-1" dirty="0" err="1">
                <a:solidFill>
                  <a:srgbClr val="333399">
                    <a:lumMod val="75000"/>
                  </a:srgbClr>
                </a:solidFill>
                <a:latin typeface="Bahnschrift Condensed" panose="020B0502040204020203" pitchFamily="34" charset="0"/>
                <a:ea typeface="DejaVu Sans"/>
                <a:cs typeface="Arial" panose="020B0604020202020204" pitchFamily="34" charset="0"/>
              </a:rPr>
              <a:t>и.о</a:t>
            </a:r>
            <a:r>
              <a:rPr lang="ru-RU" sz="2400" b="1" spc="-1" dirty="0">
                <a:solidFill>
                  <a:srgbClr val="333399">
                    <a:lumMod val="75000"/>
                  </a:srgbClr>
                </a:solidFill>
                <a:latin typeface="Bahnschrift Condensed" panose="020B0502040204020203" pitchFamily="34" charset="0"/>
                <a:ea typeface="DejaVu Sans"/>
                <a:cs typeface="Arial" panose="020B0604020202020204" pitchFamily="34" charset="0"/>
              </a:rPr>
              <a:t>. начальника отдела </a:t>
            </a:r>
            <a:r>
              <a:rPr lang="ru-RU" sz="2400" b="1" spc="-1" dirty="0" smtClean="0">
                <a:solidFill>
                  <a:srgbClr val="333399">
                    <a:lumMod val="75000"/>
                  </a:srgbClr>
                </a:solidFill>
                <a:latin typeface="Bahnschrift Condensed" panose="020B0502040204020203" pitchFamily="34" charset="0"/>
                <a:ea typeface="DejaVu Sans"/>
                <a:cs typeface="Arial" panose="020B0604020202020204" pitchFamily="34" charset="0"/>
              </a:rPr>
              <a:t>государственного энергетического надзора             по </a:t>
            </a:r>
            <a:r>
              <a:rPr lang="ru-RU" sz="2400" b="1" spc="-1" dirty="0">
                <a:solidFill>
                  <a:srgbClr val="333399">
                    <a:lumMod val="75000"/>
                  </a:srgbClr>
                </a:solidFill>
                <a:latin typeface="Bahnschrift Condensed" panose="020B0502040204020203" pitchFamily="34" charset="0"/>
                <a:ea typeface="DejaVu Sans"/>
                <a:cs typeface="Arial" panose="020B0604020202020204" pitchFamily="34" charset="0"/>
              </a:rPr>
              <a:t>Ярославской и Костромской областям</a:t>
            </a:r>
            <a:br>
              <a:rPr lang="ru-RU" sz="2400" b="1" spc="-1" dirty="0">
                <a:solidFill>
                  <a:srgbClr val="333399">
                    <a:lumMod val="75000"/>
                  </a:srgbClr>
                </a:solidFill>
                <a:latin typeface="Bahnschrift Condensed" panose="020B0502040204020203" pitchFamily="34" charset="0"/>
                <a:ea typeface="DejaVu Sans"/>
                <a:cs typeface="Arial" panose="020B0604020202020204" pitchFamily="34" charset="0"/>
              </a:rPr>
            </a:br>
            <a:r>
              <a:rPr lang="ru-RU" sz="2400" b="1" spc="-1" dirty="0" err="1" smtClean="0">
                <a:solidFill>
                  <a:srgbClr val="333399">
                    <a:lumMod val="75000"/>
                  </a:srgbClr>
                </a:solidFill>
                <a:latin typeface="Bahnschrift Condensed" panose="020B0502040204020203" pitchFamily="34" charset="0"/>
                <a:ea typeface="DejaVu Sans"/>
                <a:cs typeface="Arial" panose="020B0604020202020204" pitchFamily="34" charset="0"/>
              </a:rPr>
              <a:t>Шальковой</a:t>
            </a:r>
            <a:r>
              <a:rPr lang="ru-RU" sz="2400" b="1" spc="-1" dirty="0" smtClean="0">
                <a:solidFill>
                  <a:srgbClr val="333399">
                    <a:lumMod val="75000"/>
                  </a:srgbClr>
                </a:solidFill>
                <a:latin typeface="Bahnschrift Condensed" panose="020B0502040204020203" pitchFamily="34" charset="0"/>
                <a:ea typeface="DejaVu Sans"/>
                <a:cs typeface="Arial" panose="020B0604020202020204" pitchFamily="34" charset="0"/>
              </a:rPr>
              <a:t> Юлии Александровны</a:t>
            </a:r>
          </a:p>
          <a:p>
            <a:pPr lvl="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400" spc="-1" dirty="0">
              <a:solidFill>
                <a:srgbClr val="333399">
                  <a:lumMod val="75000"/>
                </a:srgbClr>
              </a:solidFill>
              <a:latin typeface="Bahnschrift Condensed" panose="020B0502040204020203" pitchFamily="34" charset="0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ru-RU" sz="1600" b="1" dirty="0" smtClean="0">
                <a:ln w="1905"/>
                <a:solidFill>
                  <a:srgbClr val="082FA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15 сентября </a:t>
            </a:r>
            <a:r>
              <a:rPr kumimoji="1" lang="ru-RU" sz="1600" b="1" dirty="0" smtClean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2026 года</a:t>
            </a:r>
            <a:endParaRPr kumimoji="1" lang="ru-RU" sz="1600" b="1" dirty="0">
              <a:ln w="1905"/>
              <a:gradFill>
                <a:gsLst>
                  <a:gs pos="0">
                    <a:srgbClr val="2D2D8A">
                      <a:shade val="20000"/>
                      <a:satMod val="200000"/>
                    </a:srgbClr>
                  </a:gs>
                  <a:gs pos="78000">
                    <a:srgbClr val="2D2D8A">
                      <a:tint val="90000"/>
                      <a:shade val="89000"/>
                      <a:satMod val="220000"/>
                    </a:srgbClr>
                  </a:gs>
                  <a:gs pos="100000">
                    <a:srgbClr val="2D2D8A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Line 2"/>
          <p:cNvSpPr>
            <a:spLocks noChangeShapeType="1"/>
          </p:cNvSpPr>
          <p:nvPr/>
        </p:nvSpPr>
        <p:spPr bwMode="auto">
          <a:xfrm flipV="1">
            <a:off x="1631157" y="4473113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36"/>
          <p:cNvGrpSpPr/>
          <p:nvPr/>
        </p:nvGrpSpPr>
        <p:grpSpPr>
          <a:xfrm>
            <a:off x="360" y="0"/>
            <a:ext cx="12191640" cy="1611000"/>
            <a:chOff x="0" y="127080"/>
            <a:chExt cx="9143640" cy="1611000"/>
          </a:xfrm>
        </p:grpSpPr>
        <p:sp>
          <p:nvSpPr>
            <p:cNvPr id="15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7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8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20" name="Picture 41" descr="fsetan_emblema2007"/>
            <p:cNvPicPr/>
            <p:nvPr/>
          </p:nvPicPr>
          <p:blipFill>
            <a:blip r:embed="rId2"/>
            <a:stretch/>
          </p:blipFill>
          <p:spPr>
            <a:xfrm>
              <a:off x="324000" y="289450"/>
              <a:ext cx="1056960" cy="1448630"/>
            </a:xfrm>
            <a:prstGeom prst="rect">
              <a:avLst/>
            </a:prstGeom>
            <a:ln w="0">
              <a:noFill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123A760-9CED-4E89-9515-F0F532DBA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114" y="1439816"/>
            <a:ext cx="10515600" cy="905411"/>
          </a:xfrm>
        </p:spPr>
        <p:txBody>
          <a:bodyPr anchor="ctr" anchorCtr="1">
            <a:norm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Публикация итогов оценки обеспечения готовности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FA1CAF9-CEE3-426C-9788-3C4D78E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1693" y="6371920"/>
            <a:ext cx="443753" cy="365125"/>
          </a:xfrm>
        </p:spPr>
        <p:txBody>
          <a:bodyPr/>
          <a:lstStyle/>
          <a:p>
            <a:fld id="{E7E913D8-9CD6-4AD3-A091-34EDA066976B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62526" y="2345227"/>
            <a:ext cx="10575758" cy="25408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Сводная информация о результатах оценки обеспечения готовности с указанием:</a:t>
            </a:r>
            <a:endParaRPr lang="ru-RU" dirty="0"/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проверяемого лица (наименование муниципальных образований), </a:t>
            </a:r>
            <a:endParaRPr lang="ru-RU" dirty="0"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уровня готовности (готов, готов с условиями, не готов),</a:t>
            </a:r>
            <a:endParaRPr lang="ru-RU" dirty="0"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индекса готовности (числовое значение)</a:t>
            </a:r>
            <a:endParaRPr lang="ru-RU" dirty="0"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подлежит опубликованию на официальных сайтах уполномоченных органов в информационно-телекоммуникационной сети "Интернет" в срок до 1 декабря 2026 г.</a:t>
            </a:r>
            <a:endParaRPr lang="ru-RU" dirty="0"/>
          </a:p>
        </p:txBody>
      </p:sp>
      <p:grpSp>
        <p:nvGrpSpPr>
          <p:cNvPr id="13" name="Group 36"/>
          <p:cNvGrpSpPr/>
          <p:nvPr/>
        </p:nvGrpSpPr>
        <p:grpSpPr>
          <a:xfrm>
            <a:off x="360" y="0"/>
            <a:ext cx="12191640" cy="1611000"/>
            <a:chOff x="0" y="127080"/>
            <a:chExt cx="9143640" cy="1611000"/>
          </a:xfrm>
        </p:grpSpPr>
        <p:sp>
          <p:nvSpPr>
            <p:cNvPr id="14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5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6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7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18" name="Picture 41" descr="fsetan_emblema2007"/>
            <p:cNvPicPr/>
            <p:nvPr/>
          </p:nvPicPr>
          <p:blipFill>
            <a:blip r:embed="rId2"/>
            <a:stretch/>
          </p:blipFill>
          <p:spPr>
            <a:xfrm>
              <a:off x="324000" y="289450"/>
              <a:ext cx="1056960" cy="144863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17067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123A760-9CED-4E89-9515-F0F532DBA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527" y="1388520"/>
            <a:ext cx="10515600" cy="827761"/>
          </a:xfrm>
        </p:spPr>
        <p:txBody>
          <a:bodyPr anchor="ctr" anchorCtr="1">
            <a:norm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Продолжение подготовки посредством устранения замечаний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8C1C39F-B0B2-477F-A5B9-37B561C7D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1749" y="6356351"/>
            <a:ext cx="434788" cy="365125"/>
          </a:xfrm>
        </p:spPr>
        <p:txBody>
          <a:bodyPr/>
          <a:lstStyle/>
          <a:p>
            <a:fld id="{E7E913D8-9CD6-4AD3-A091-34EDA066976B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0179" y="2466474"/>
            <a:ext cx="10908964" cy="29563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Лица, не получившие паспорт до установленной даты обязаны продолжить подготовку к отопительному периоду посредством устранения указанных в оценочном листе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замечаний.</a:t>
            </a:r>
            <a:endParaRPr lang="ru-RU" dirty="0" smtClean="0"/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случае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неустранения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замечаний, указанных в акте, в установленный срок лицами, (муниципальные образования, ТСО, владельцы т/с), комиссия в течение 5 рабочих дней со дня подписания акта передает данные федеральному органу исполнительной власти, уполномоченному на осуществление федерального государственного энергетического надзора, федерального государственного надзора в области промышленной безопасности.</a:t>
            </a:r>
            <a:endParaRPr lang="ru-RU" dirty="0"/>
          </a:p>
        </p:txBody>
      </p:sp>
      <p:grpSp>
        <p:nvGrpSpPr>
          <p:cNvPr id="14" name="Group 36"/>
          <p:cNvGrpSpPr/>
          <p:nvPr/>
        </p:nvGrpSpPr>
        <p:grpSpPr>
          <a:xfrm>
            <a:off x="360" y="0"/>
            <a:ext cx="12191640" cy="1611000"/>
            <a:chOff x="0" y="127080"/>
            <a:chExt cx="9143640" cy="1611000"/>
          </a:xfrm>
        </p:grpSpPr>
        <p:sp>
          <p:nvSpPr>
            <p:cNvPr id="15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6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7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8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19" name="Picture 41" descr="fsetan_emblema2007"/>
            <p:cNvPicPr/>
            <p:nvPr/>
          </p:nvPicPr>
          <p:blipFill>
            <a:blip r:embed="rId2"/>
            <a:stretch/>
          </p:blipFill>
          <p:spPr>
            <a:xfrm>
              <a:off x="324000" y="289450"/>
              <a:ext cx="1056960" cy="144863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009489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123A760-9CED-4E89-9515-F0F532DBA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527" y="1371518"/>
            <a:ext cx="10515600" cy="827761"/>
          </a:xfrm>
        </p:spPr>
        <p:txBody>
          <a:bodyPr anchor="ctr" anchorCtr="1">
            <a:norm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Аварийность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эксплуатации объектов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теплоснабжения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8C1C39F-B0B2-477F-A5B9-37B561C7D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1749" y="6356351"/>
            <a:ext cx="434788" cy="365125"/>
          </a:xfrm>
        </p:spPr>
        <p:txBody>
          <a:bodyPr/>
          <a:lstStyle/>
          <a:p>
            <a:fld id="{E7E913D8-9CD6-4AD3-A091-34EDA066976B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37011" y="2182277"/>
            <a:ext cx="9878938" cy="35394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февраля 2026 г. произошло обрушение кровли здания мазутной котельной, расположенной в селе Угодичи Ростовского района Ярославской области, эксплуатируемой ГП ЯО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Яроблводоканал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15.02.2026 мазутная котельная «Угодичи» работала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штатном режиме: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котел КВА-2,5-95 № 1 – находился в работе;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котел КВГМ-1,0 № 2 (произведена растопка котла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08:00 15.02.2026) - находился в работе;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насос сетевой №1 - находился в работе;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насос сетевой № 2 – в резерве;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насос мазута № 1 - находился в работе;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насос мазута № 2 – в резерве;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насос внутреннего контура в работе - находился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работе.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 наружного воздуха составляла - 11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С, рабочая температура котла 74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36"/>
          <p:cNvGrpSpPr/>
          <p:nvPr/>
        </p:nvGrpSpPr>
        <p:grpSpPr>
          <a:xfrm>
            <a:off x="360" y="0"/>
            <a:ext cx="12191640" cy="1611000"/>
            <a:chOff x="0" y="127080"/>
            <a:chExt cx="9143640" cy="1611000"/>
          </a:xfrm>
        </p:grpSpPr>
        <p:sp>
          <p:nvSpPr>
            <p:cNvPr id="13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5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6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17" name="Picture 41" descr="fsetan_emblema2007"/>
            <p:cNvPicPr/>
            <p:nvPr/>
          </p:nvPicPr>
          <p:blipFill>
            <a:blip r:embed="rId2"/>
            <a:stretch/>
          </p:blipFill>
          <p:spPr>
            <a:xfrm>
              <a:off x="324000" y="289450"/>
              <a:ext cx="1056960" cy="144863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1042496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123A760-9CED-4E89-9515-F0F532DBA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5503" y="1369127"/>
            <a:ext cx="5623641" cy="827761"/>
          </a:xfrm>
        </p:spPr>
        <p:txBody>
          <a:bodyPr anchor="ctr" anchorCtr="1">
            <a:norm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 здания котельной «Угодичи» после обрушения кровли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8C1C39F-B0B2-477F-A5B9-37B561C7D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1749" y="6356351"/>
            <a:ext cx="434788" cy="365125"/>
          </a:xfrm>
        </p:spPr>
        <p:txBody>
          <a:bodyPr/>
          <a:lstStyle/>
          <a:p>
            <a:fld id="{E7E913D8-9CD6-4AD3-A091-34EDA066976B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User\Desktop\Расследование аварий\IMG_20260414_162900_12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998" y="2119366"/>
            <a:ext cx="3759200" cy="4602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Desktop\Расследование аварий\IMG_20260414_162921_10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764" y="2119366"/>
            <a:ext cx="3723118" cy="460211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66772" y="1596132"/>
            <a:ext cx="49480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Здание котельной «Угодичи» после обрушения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кровли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Group 36"/>
          <p:cNvGrpSpPr/>
          <p:nvPr/>
        </p:nvGrpSpPr>
        <p:grpSpPr>
          <a:xfrm>
            <a:off x="360" y="0"/>
            <a:ext cx="12191640" cy="1611000"/>
            <a:chOff x="0" y="127080"/>
            <a:chExt cx="9143640" cy="1611000"/>
          </a:xfrm>
        </p:grpSpPr>
        <p:sp>
          <p:nvSpPr>
            <p:cNvPr id="15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6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7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8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19" name="Picture 41" descr="fsetan_emblema2007"/>
            <p:cNvPicPr/>
            <p:nvPr/>
          </p:nvPicPr>
          <p:blipFill>
            <a:blip r:embed="rId4"/>
            <a:stretch/>
          </p:blipFill>
          <p:spPr>
            <a:xfrm>
              <a:off x="324000" y="289450"/>
              <a:ext cx="1056960" cy="144863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921237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8C1C39F-B0B2-477F-A5B9-37B561C7D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1749" y="6356351"/>
            <a:ext cx="434788" cy="365125"/>
          </a:xfrm>
        </p:spPr>
        <p:txBody>
          <a:bodyPr/>
          <a:lstStyle/>
          <a:p>
            <a:fld id="{E7E913D8-9CD6-4AD3-A091-34EDA066976B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51133" y="2033280"/>
            <a:ext cx="9878938" cy="424731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15.02.2026 в 13:10 произошло обрушение кровли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частичным разрушением стенового комплекта здания мазутной котельной «Угодичи».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15.02.2026 в 14:20 основное котельное оборудование остановлено персоналом котельной.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16.02.2026 в 02:35 произведен запуск передвижной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блочно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-модульной котельной.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аварии от системы теплоснабжения отключены следующие потребители: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многоквартирных домов (этажность - 2),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частных (индивидуальных) жилых дома,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объекта социальной значимости, в том числе: средняя общеобразовательная школа, детский сад, сельский дом культуры, фельдшерско-акушерский пункт.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тепловая нагрузка составляет 4,47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МВт.</a:t>
            </a:r>
          </a:p>
        </p:txBody>
      </p:sp>
      <p:grpSp>
        <p:nvGrpSpPr>
          <p:cNvPr id="7" name="Group 36"/>
          <p:cNvGrpSpPr/>
          <p:nvPr/>
        </p:nvGrpSpPr>
        <p:grpSpPr>
          <a:xfrm>
            <a:off x="360" y="0"/>
            <a:ext cx="12191640" cy="1611000"/>
            <a:chOff x="0" y="127080"/>
            <a:chExt cx="9143640" cy="1611000"/>
          </a:xfrm>
        </p:grpSpPr>
        <p:sp>
          <p:nvSpPr>
            <p:cNvPr id="8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9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0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1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12" name="Picture 41" descr="fsetan_emblema2007"/>
            <p:cNvPicPr/>
            <p:nvPr/>
          </p:nvPicPr>
          <p:blipFill>
            <a:blip r:embed="rId2"/>
            <a:stretch/>
          </p:blipFill>
          <p:spPr>
            <a:xfrm>
              <a:off x="324000" y="289450"/>
              <a:ext cx="1056960" cy="144863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6776519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8C1C39F-B0B2-477F-A5B9-37B561C7D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1749" y="6356351"/>
            <a:ext cx="434788" cy="365125"/>
          </a:xfrm>
        </p:spPr>
        <p:txBody>
          <a:bodyPr/>
          <a:lstStyle/>
          <a:p>
            <a:fld id="{E7E913D8-9CD6-4AD3-A091-34EDA066976B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51133" y="1683521"/>
            <a:ext cx="9878938" cy="40626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Приказом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Центральным управлением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16 февраля 2026 г. № ПР-210-135-о создана комиссия по расследованию причин аварийной ситуации в сфере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теплоснабжения.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Принято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привлечь к расследованию аварийной ситуации экспертную организацию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судебных экспертиз и исследований».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14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апреля 2026 г. завершено расследование причин аварийной ситуации.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Выводы комиссии -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 кровли с частичным разрушением стенового комплекта здания мазутной котельной произошло в результате:</a:t>
            </a:r>
          </a:p>
          <a:p>
            <a:pPr lvl="0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нарушения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допустимых нагрузок несущих строительных конструкций;</a:t>
            </a:r>
          </a:p>
          <a:p>
            <a:pPr lvl="0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потеря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несущей способности кладки под опорами;</a:t>
            </a:r>
          </a:p>
          <a:p>
            <a:pPr lvl="0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соблюдения требований к своевременному выявлению дефектов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ремонта здания котельной.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окончанию расследования аварийной ситуации на мазутной котельной в с. Угодичи отделом государственного энергетического надзора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Ярославской и Костромской областям составлен акт о расследовании причин аварийной ситуации в сфере теплоснабжения, произошедшей 15.02.2026 Ярославская область, Ростовский район, с. Угодичи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Возбуждены административные дела по ст. 9.11 КоАП РФ в отношении юридического лица и в отношении должностных лиц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</p:txBody>
      </p:sp>
      <p:grpSp>
        <p:nvGrpSpPr>
          <p:cNvPr id="13" name="Group 36"/>
          <p:cNvGrpSpPr/>
          <p:nvPr/>
        </p:nvGrpSpPr>
        <p:grpSpPr>
          <a:xfrm>
            <a:off x="360" y="0"/>
            <a:ext cx="12191640" cy="1611000"/>
            <a:chOff x="0" y="127080"/>
            <a:chExt cx="9143640" cy="1611000"/>
          </a:xfrm>
        </p:grpSpPr>
        <p:sp>
          <p:nvSpPr>
            <p:cNvPr id="14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5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6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7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18" name="Picture 41" descr="fsetan_emblema2007"/>
            <p:cNvPicPr/>
            <p:nvPr/>
          </p:nvPicPr>
          <p:blipFill>
            <a:blip r:embed="rId2"/>
            <a:stretch/>
          </p:blipFill>
          <p:spPr>
            <a:xfrm>
              <a:off x="324000" y="289450"/>
              <a:ext cx="1056960" cy="144863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3011966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123A760-9CED-4E89-9515-F0F532DBA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181" y="1566000"/>
            <a:ext cx="10515600" cy="827761"/>
          </a:xfrm>
        </p:spPr>
        <p:txBody>
          <a:bodyPr anchor="ctr" anchorCtr="1">
            <a:norm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Аварийность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эксплуатации объектов электроэнергетики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8C1C39F-B0B2-477F-A5B9-37B561C7D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1749" y="6356351"/>
            <a:ext cx="434788" cy="365125"/>
          </a:xfrm>
        </p:spPr>
        <p:txBody>
          <a:bodyPr/>
          <a:lstStyle/>
          <a:p>
            <a:fld id="{E7E913D8-9CD6-4AD3-A091-34EDA066976B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56711" y="2571241"/>
            <a:ext cx="9878938" cy="33665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Несчастный случай со смертельным исходом произошел 5 марта 2026 г. с работником филиала ПАО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Россети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Черноземное предприятие магистральных электрических сетей, Белгородская область.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обстоятельства несчастного случая.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 работ по проведению высоковольтных испытаний в шинном отсеке ячейки 111 ЗНШ-1-35 инженер по испытаниям 1 категории службы диагностики приблизился к токоведущим частям, находящимся под напряжением, в результате чего получил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электротравму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несовместимую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жизнью.</a:t>
            </a:r>
          </a:p>
        </p:txBody>
      </p:sp>
      <p:grpSp>
        <p:nvGrpSpPr>
          <p:cNvPr id="5" name="Group 36"/>
          <p:cNvGrpSpPr/>
          <p:nvPr/>
        </p:nvGrpSpPr>
        <p:grpSpPr>
          <a:xfrm>
            <a:off x="360" y="0"/>
            <a:ext cx="12191640" cy="1611000"/>
            <a:chOff x="0" y="127080"/>
            <a:chExt cx="9143640" cy="1611000"/>
          </a:xfrm>
        </p:grpSpPr>
        <p:sp>
          <p:nvSpPr>
            <p:cNvPr id="7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8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9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0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11" name="Picture 41" descr="fsetan_emblema2007"/>
            <p:cNvPicPr/>
            <p:nvPr/>
          </p:nvPicPr>
          <p:blipFill>
            <a:blip r:embed="rId2"/>
            <a:stretch/>
          </p:blipFill>
          <p:spPr>
            <a:xfrm>
              <a:off x="324000" y="289450"/>
              <a:ext cx="1056960" cy="144863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8143657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8C1C39F-B0B2-477F-A5B9-37B561C7D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1749" y="6356351"/>
            <a:ext cx="434788" cy="365125"/>
          </a:xfrm>
        </p:spPr>
        <p:txBody>
          <a:bodyPr/>
          <a:lstStyle/>
          <a:p>
            <a:fld id="{E7E913D8-9CD6-4AD3-A091-34EDA066976B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51133" y="1683521"/>
            <a:ext cx="10470616" cy="36933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Несчастный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случай с работником филиала ПАО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Россети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Урал» – «Свердловэнерго»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Свердловской области произошел 2 марта 2026 года.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Краткие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обстоятельства несчастного случая. Бригада в составе четырех человек была допущена по наряду-допуску для текущего ремонта силового трансформатора (далее – Т1)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открытом распределительном устройстве 110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электрической подстанции 110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Бунарская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подъемом на высоту с применением приставной и стационарной лестницы.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расширении рабочего места и производстве работ, не предусмотренных нарядом-допуском, по очистке снега с козырька распределительного шкафа 1С 110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Т1 электромонтер приблизился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недопустимое расстояние к распределительному шкафу 1С 110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Т1, находящемуся под напряжением со стороны 1С 110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результате чего попал под напряжение. Была вызвана скорая помощь, пострадавшего доставили в городскую больницу, 3 марта 2026 г. его перевели в ожоговое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отделение.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19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марта 2026 г. пострадавший скончался.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Group 36"/>
          <p:cNvGrpSpPr/>
          <p:nvPr/>
        </p:nvGrpSpPr>
        <p:grpSpPr>
          <a:xfrm>
            <a:off x="360" y="0"/>
            <a:ext cx="12191640" cy="1611000"/>
            <a:chOff x="0" y="127080"/>
            <a:chExt cx="9143640" cy="1611000"/>
          </a:xfrm>
        </p:grpSpPr>
        <p:sp>
          <p:nvSpPr>
            <p:cNvPr id="14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5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6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7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18" name="Picture 41" descr="fsetan_emblema2007"/>
            <p:cNvPicPr/>
            <p:nvPr/>
          </p:nvPicPr>
          <p:blipFill>
            <a:blip r:embed="rId2"/>
            <a:stretch/>
          </p:blipFill>
          <p:spPr>
            <a:xfrm>
              <a:off x="324000" y="289450"/>
              <a:ext cx="1056960" cy="144863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7366243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26224" y="3244335"/>
            <a:ext cx="8484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grpSp>
        <p:nvGrpSpPr>
          <p:cNvPr id="12" name="Group 36"/>
          <p:cNvGrpSpPr/>
          <p:nvPr/>
        </p:nvGrpSpPr>
        <p:grpSpPr>
          <a:xfrm>
            <a:off x="360" y="0"/>
            <a:ext cx="12191640" cy="1611000"/>
            <a:chOff x="0" y="127080"/>
            <a:chExt cx="9143640" cy="1611000"/>
          </a:xfrm>
        </p:grpSpPr>
        <p:sp>
          <p:nvSpPr>
            <p:cNvPr id="13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5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6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17" name="Picture 41" descr="fsetan_emblema2007"/>
            <p:cNvPicPr/>
            <p:nvPr/>
          </p:nvPicPr>
          <p:blipFill>
            <a:blip r:embed="rId3"/>
            <a:stretch/>
          </p:blipFill>
          <p:spPr>
            <a:xfrm>
              <a:off x="324000" y="289450"/>
              <a:ext cx="1056960" cy="1448630"/>
            </a:xfrm>
            <a:prstGeom prst="rect">
              <a:avLst/>
            </a:prstGeom>
            <a:ln w="0">
              <a:noFill/>
            </a:ln>
          </p:spPr>
        </p:pic>
      </p:grpSp>
    </p:spTree>
  </p:cSld>
  <p:clrMapOvr>
    <a:masterClrMapping/>
  </p:clrMapOvr>
  <p:transition spd="med">
    <p:cover dir="l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Box 103"/>
          <p:cNvSpPr txBox="1"/>
          <p:nvPr/>
        </p:nvSpPr>
        <p:spPr>
          <a:xfrm>
            <a:off x="0" y="1989147"/>
            <a:ext cx="11731981" cy="43088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Overflow="overflow" horzOverflow="overflow" vert="horz" wrap="square" lIns="60957" tIns="60957" rIns="60957" bIns="60957" numCol="1" spcCol="38100" rtlCol="0" anchor="t">
            <a:spAutoFit/>
          </a:bodyPr>
          <a:lstStyle/>
          <a:p>
            <a:pPr algn="ctr" defTabSz="1037115">
              <a:defRPr/>
            </a:pP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 Narrow"/>
              </a:rPr>
              <a:t>Готовность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 Narrow"/>
              </a:rPr>
              <a:t>к отопительному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 Narrow"/>
              </a:rPr>
              <a:t>периоду 2026–2027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 Narrow"/>
              </a:rPr>
              <a:t>годах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D83F6441-7C9C-4D99-A92C-08033D3DF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2708" y="6465500"/>
            <a:ext cx="309283" cy="365125"/>
          </a:xfrm>
        </p:spPr>
        <p:txBody>
          <a:bodyPr/>
          <a:lstStyle/>
          <a:p>
            <a:fld id="{6CE83103-3CB5-8345-9D97-4B4B47B6C798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0589" y="2911872"/>
            <a:ext cx="11371402" cy="30008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ст. 20 Федерального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en-US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акон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от 27 июля 2010 г.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190–ФЗ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«О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теплоснабжении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Минэнерго РФ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13.11.2024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2234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Правил обеспечения готовности к отопительному периоду и Порядка проведения оценки обеспечения готовности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отопительному периоду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Готовность к отопительному периоду должна быть обеспечена</a:t>
            </a:r>
            <a:endParaRPr lang="ru-RU" alt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образованиями;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теплоснабжающими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теплосетевыми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организациями;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потребителями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тепловой энергии.</a:t>
            </a:r>
          </a:p>
        </p:txBody>
      </p:sp>
      <p:grpSp>
        <p:nvGrpSpPr>
          <p:cNvPr id="22" name="Group 36"/>
          <p:cNvGrpSpPr/>
          <p:nvPr/>
        </p:nvGrpSpPr>
        <p:grpSpPr>
          <a:xfrm>
            <a:off x="360" y="0"/>
            <a:ext cx="12191640" cy="1611000"/>
            <a:chOff x="0" y="127080"/>
            <a:chExt cx="9143640" cy="1611000"/>
          </a:xfrm>
        </p:grpSpPr>
        <p:sp>
          <p:nvSpPr>
            <p:cNvPr id="23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4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5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6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27" name="Picture 41" descr="fsetan_emblema2007"/>
            <p:cNvPicPr/>
            <p:nvPr/>
          </p:nvPicPr>
          <p:blipFill>
            <a:blip r:embed="rId3"/>
            <a:stretch/>
          </p:blipFill>
          <p:spPr>
            <a:xfrm>
              <a:off x="324000" y="289450"/>
              <a:ext cx="1056960" cy="144863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75531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123A760-9CED-4E89-9515-F0F532DBA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379" y="1758642"/>
            <a:ext cx="10340788" cy="549275"/>
          </a:xfrm>
        </p:spPr>
        <p:txBody>
          <a:bodyPr anchor="ctr" anchorCtr="1">
            <a:norm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отопительному периоду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8F52ECA5-F169-4C40-92D9-63CBDBFD7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6871" y="6453051"/>
            <a:ext cx="228600" cy="365125"/>
          </a:xfrm>
        </p:spPr>
        <p:txBody>
          <a:bodyPr/>
          <a:lstStyle/>
          <a:p>
            <a:fld id="{E7E913D8-9CD6-4AD3-A091-34EDA066976B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0785" y="2619771"/>
            <a:ext cx="11291224" cy="30469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Разработать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планы подготовки к отопительному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периоду.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Утвердить (актуализировать) порядок (план) действий по ликвидации последствий аварийных ситуаций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сфере теплоснабжения в муниципальном образовании (в том числе с применением электронного моделирования аварийных ситуаций).</a:t>
            </a:r>
          </a:p>
          <a:p>
            <a:pPr algn="just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Утверждается до 15 февраля, размещается на официальном сайте до 20 февраля 2026 г.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Утвердить (актуализировать) схему теплоснабжения в соответствии с требованиями постановления Правительства Российской Федерации от 22 февраля 2012 г. № 154 «О требованиях к схемам теплоснабжения, порядку их разработки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утверждения».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Обеспечить подготовку к отопительному периоду бесхозяйных объектов теплоснабжения, в отношении которых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определена организация по содержанию и обслуживанию.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Осуществить оценку обеспечения готовности к отопительному периоду теплоснабжающих/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теплосетевых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потребителей тепловой энергии</a:t>
            </a:r>
          </a:p>
        </p:txBody>
      </p:sp>
      <p:grpSp>
        <p:nvGrpSpPr>
          <p:cNvPr id="23" name="Group 36"/>
          <p:cNvGrpSpPr/>
          <p:nvPr/>
        </p:nvGrpSpPr>
        <p:grpSpPr>
          <a:xfrm>
            <a:off x="360" y="0"/>
            <a:ext cx="12191640" cy="1611000"/>
            <a:chOff x="0" y="127080"/>
            <a:chExt cx="9143640" cy="1611000"/>
          </a:xfrm>
        </p:grpSpPr>
        <p:sp>
          <p:nvSpPr>
            <p:cNvPr id="24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5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6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7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28" name="Picture 41" descr="fsetan_emblema2007"/>
            <p:cNvPicPr/>
            <p:nvPr/>
          </p:nvPicPr>
          <p:blipFill>
            <a:blip r:embed="rId2"/>
            <a:stretch/>
          </p:blipFill>
          <p:spPr>
            <a:xfrm>
              <a:off x="324000" y="289450"/>
              <a:ext cx="1056960" cy="144863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594328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205434" y="6299876"/>
            <a:ext cx="371375" cy="365125"/>
          </a:xfrm>
        </p:spPr>
        <p:txBody>
          <a:bodyPr/>
          <a:lstStyle/>
          <a:p>
            <a:pPr algn="ctr"/>
            <a:fld id="{86CB4B4D-7CA3-9044-876B-883B54F8677D}" type="slidenum">
              <a:rPr 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27805" y="-477079"/>
            <a:ext cx="123173" cy="4308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60959" tIns="60959" rIns="60959" bIns="60959" numCol="1" spcCol="38100" rtlCol="0" anchor="t">
            <a:spAutoFit/>
          </a:bodyPr>
          <a:lstStyle/>
          <a:p>
            <a:pPr defTabSz="1038809" hangingPunct="0"/>
            <a:endParaRPr lang="ru-RU" sz="2000" dirty="0">
              <a:solidFill>
                <a:srgbClr val="000000"/>
              </a:solidFill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5" name="TextBox 1"/>
          <p:cNvSpPr txBox="1"/>
          <p:nvPr/>
        </p:nvSpPr>
        <p:spPr>
          <a:xfrm>
            <a:off x="162451" y="1265456"/>
            <a:ext cx="11553411" cy="4308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Индексы готовности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отопительному периоду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281C0303-56A8-AC4E-B665-90783919C80D}"/>
              </a:ext>
            </a:extLst>
          </p:cNvPr>
          <p:cNvSpPr/>
          <p:nvPr/>
        </p:nvSpPr>
        <p:spPr>
          <a:xfrm>
            <a:off x="676259" y="1727786"/>
            <a:ext cx="11026263" cy="1200329"/>
          </a:xfrm>
          <a:prstGeom prst="rect">
            <a:avLst/>
          </a:prstGeom>
          <a:ln w="19050">
            <a:solidFill>
              <a:srgbClr val="C00000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рамках проведения оценки обеспечения готовности Комиссия осуществляет оценку готовности</a:t>
            </a:r>
            <a:b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 объекта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обеспечения готовности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  их 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 готовности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отопительному периоду,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 на основании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индекса готовности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работе в отопительный период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="" xmlns:a16="http://schemas.microsoft.com/office/drawing/2014/main" id="{E7715E0B-6237-0C43-B1D5-0FD0D36AFA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6198359"/>
              </p:ext>
            </p:extLst>
          </p:nvPr>
        </p:nvGraphicFramePr>
        <p:xfrm>
          <a:off x="552976" y="3732684"/>
          <a:ext cx="11026262" cy="2567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60675">
                  <a:extLst>
                    <a:ext uri="{9D8B030D-6E8A-4147-A177-3AD203B41FA5}">
                      <a16:colId xmlns="" xmlns:a16="http://schemas.microsoft.com/office/drawing/2014/main" val="49911589"/>
                    </a:ext>
                  </a:extLst>
                </a:gridCol>
                <a:gridCol w="4765587">
                  <a:extLst>
                    <a:ext uri="{9D8B030D-6E8A-4147-A177-3AD203B41FA5}">
                      <a16:colId xmlns="" xmlns:a16="http://schemas.microsoft.com/office/drawing/2014/main" val="3650401936"/>
                    </a:ext>
                  </a:extLst>
                </a:gridCol>
              </a:tblGrid>
              <a:tr h="436231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Уровень готовности 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Индекс готовности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4121115217"/>
                  </a:ext>
                </a:extLst>
              </a:tr>
              <a:tr h="763405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«Не готов» 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меньше 0,8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6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91925413"/>
                  </a:ext>
                </a:extLst>
              </a:tr>
              <a:tr h="763405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«Готов с условиями»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меньше 0,9 и больше либо равен 0,8</a:t>
                      </a:r>
                      <a:endParaRPr lang="ru-RU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6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67619041"/>
                  </a:ext>
                </a:extLst>
              </a:tr>
              <a:tr h="604151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«Готов»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равен или больше 0,9</a:t>
                      </a:r>
                      <a:endParaRPr lang="ru-RU" sz="1800" b="1" i="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6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95703546"/>
                  </a:ext>
                </a:extLst>
              </a:tr>
            </a:tbl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F610C5AA-AE16-EE41-B028-20094F03DE04}"/>
              </a:ext>
            </a:extLst>
          </p:cNvPr>
          <p:cNvSpPr/>
          <p:nvPr/>
        </p:nvSpPr>
        <p:spPr>
          <a:xfrm>
            <a:off x="611625" y="2991004"/>
            <a:ext cx="112787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Индекс готовности определяется как среднеарифметическое значение </a:t>
            </a:r>
            <a:b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индексов готовности объектов оценки на основании оценочного листа.</a:t>
            </a:r>
          </a:p>
        </p:txBody>
      </p:sp>
      <p:grpSp>
        <p:nvGrpSpPr>
          <p:cNvPr id="12" name="Group 36"/>
          <p:cNvGrpSpPr/>
          <p:nvPr/>
        </p:nvGrpSpPr>
        <p:grpSpPr>
          <a:xfrm>
            <a:off x="0" y="-134064"/>
            <a:ext cx="12191640" cy="1611000"/>
            <a:chOff x="0" y="127080"/>
            <a:chExt cx="9143640" cy="1611000"/>
          </a:xfrm>
        </p:grpSpPr>
        <p:sp>
          <p:nvSpPr>
            <p:cNvPr id="13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5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6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17" name="Picture 41" descr="fsetan_emblema2007"/>
            <p:cNvPicPr/>
            <p:nvPr/>
          </p:nvPicPr>
          <p:blipFill>
            <a:blip r:embed="rId2"/>
            <a:stretch/>
          </p:blipFill>
          <p:spPr>
            <a:xfrm>
              <a:off x="324000" y="338056"/>
              <a:ext cx="1056960" cy="1400024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72265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123A760-9CED-4E89-9515-F0F532DBA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690" y="1346689"/>
            <a:ext cx="10515600" cy="518206"/>
          </a:xfrm>
        </p:spPr>
        <p:txBody>
          <a:bodyPr anchor="ctr" anchorCtr="1">
            <a:norm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Вопросы «особой важности»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8C1C39F-B0B2-477F-A5B9-37B561C7D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72257" y="6356351"/>
            <a:ext cx="363071" cy="365125"/>
          </a:xfrm>
        </p:spPr>
        <p:txBody>
          <a:bodyPr/>
          <a:lstStyle/>
          <a:p>
            <a:fld id="{E7E913D8-9CD6-4AD3-A091-34EDA066976B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="" xmlns:a16="http://schemas.microsoft.com/office/drawing/2014/main" id="{4A281F94-9CAC-4CCC-BC05-4009C25F66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4711"/>
            <a:ext cx="22955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zh-CN" sz="1400" dirty="0"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 </a:t>
            </a:r>
            <a:endParaRPr lang="ru-RU" altLang="zh-CN" dirty="0"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FA569E1-CAC1-48AB-B791-35275836920D}"/>
              </a:ext>
            </a:extLst>
          </p:cNvPr>
          <p:cNvSpPr txBox="1"/>
          <p:nvPr/>
        </p:nvSpPr>
        <p:spPr>
          <a:xfrm>
            <a:off x="429125" y="1872662"/>
            <a:ext cx="11444439" cy="685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751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Значение индекса готовности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теплоснабжающих и теплосетевых организаций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не может быть более 0,8 </a:t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случае, если хотя бы один из нижеперечисленных показателей готовности равен 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9882" y="2663032"/>
            <a:ext cx="10932459" cy="36933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наличия акта о проведении очистки и промывки тепловых сетей, тепловых пунктов (подпункт 9.3.21 пункта 9 Правил);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наличие актов проведения гидравлических испытаний на прочность и плотность трубопроводов тепловых сетей (подпункт 9.3.19 пункта 9 Правил);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наличие разработанного нормативно-технического документа по организации ремонтного производства, разработке ремонтной документации, планированию и подготовке к ремонту, выводу в ремонт и производству ремонта, а также приемке и оценке качества ремонта (пункт 9.3.14 пункта 9 Правил обеспечения готовности к отопительному периоду).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pSp>
        <p:nvGrpSpPr>
          <p:cNvPr id="13" name="Group 36"/>
          <p:cNvGrpSpPr/>
          <p:nvPr/>
        </p:nvGrpSpPr>
        <p:grpSpPr>
          <a:xfrm>
            <a:off x="360" y="0"/>
            <a:ext cx="12191640" cy="1611000"/>
            <a:chOff x="0" y="127080"/>
            <a:chExt cx="9143640" cy="1611000"/>
          </a:xfrm>
        </p:grpSpPr>
        <p:sp>
          <p:nvSpPr>
            <p:cNvPr id="14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5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6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7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18" name="Picture 41" descr="fsetan_emblema2007"/>
            <p:cNvPicPr/>
            <p:nvPr/>
          </p:nvPicPr>
          <p:blipFill>
            <a:blip r:embed="rId2"/>
            <a:stretch/>
          </p:blipFill>
          <p:spPr>
            <a:xfrm>
              <a:off x="324000" y="332179"/>
              <a:ext cx="1056960" cy="1405901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46725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123A760-9CED-4E89-9515-F0F532DBA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955" y="1423383"/>
            <a:ext cx="10515600" cy="887703"/>
          </a:xfrm>
        </p:spPr>
        <p:txBody>
          <a:bodyPr anchor="ctr" anchorCtr="1">
            <a:norm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 создании комиссии и 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программы оценки готовности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8F52ECA5-F169-4C40-92D9-63CBDBFD7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0001" y="6385498"/>
            <a:ext cx="434788" cy="365125"/>
          </a:xfrm>
        </p:spPr>
        <p:txBody>
          <a:bodyPr/>
          <a:lstStyle/>
          <a:p>
            <a:fld id="{E7E913D8-9CD6-4AD3-A091-34EDA066976B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765" y="2272553"/>
            <a:ext cx="10192872" cy="38933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комиссии до 15 августа.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программой определяется: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лиц и объектов, подлежащих оценке готовности.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Права и обязанности членов комиссии, а также порядок и способ участия в работе комиссии.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 и график работы.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документов и оценочный лист.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подачи документов.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документов после исправления замечаний и повторного рассмотрения.</a:t>
            </a:r>
          </a:p>
          <a:p>
            <a:endParaRPr lang="ru-RU" dirty="0"/>
          </a:p>
        </p:txBody>
      </p:sp>
      <p:grpSp>
        <p:nvGrpSpPr>
          <p:cNvPr id="16" name="Group 36"/>
          <p:cNvGrpSpPr/>
          <p:nvPr/>
        </p:nvGrpSpPr>
        <p:grpSpPr>
          <a:xfrm>
            <a:off x="360" y="0"/>
            <a:ext cx="12191640" cy="1611000"/>
            <a:chOff x="0" y="127080"/>
            <a:chExt cx="9143640" cy="1611000"/>
          </a:xfrm>
        </p:grpSpPr>
        <p:sp>
          <p:nvSpPr>
            <p:cNvPr id="17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8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0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21" name="Picture 41" descr="fsetan_emblema2007"/>
            <p:cNvPicPr/>
            <p:nvPr/>
          </p:nvPicPr>
          <p:blipFill>
            <a:blip r:embed="rId2"/>
            <a:stretch/>
          </p:blipFill>
          <p:spPr>
            <a:xfrm>
              <a:off x="324000" y="289450"/>
              <a:ext cx="1056960" cy="144863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82643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123A760-9CED-4E89-9515-F0F532DBA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614" y="1364230"/>
            <a:ext cx="10515600" cy="905411"/>
          </a:xfrm>
        </p:spPr>
        <p:txBody>
          <a:bodyPr anchor="ctr" anchorCtr="1">
            <a:norm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работы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6364DF7-F5F3-4449-8E51-BBF937C85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7576" y="6350540"/>
            <a:ext cx="416859" cy="365125"/>
          </a:xfrm>
        </p:spPr>
        <p:txBody>
          <a:bodyPr/>
          <a:lstStyle/>
          <a:p>
            <a:fld id="{E7E913D8-9CD6-4AD3-A091-34EDA066976B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5396" y="2245350"/>
            <a:ext cx="10647170" cy="36933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Информирование о начале работы Комиссии</a:t>
            </a:r>
            <a:endParaRPr lang="ru-RU" dirty="0"/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 20 дней до начала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работы:</a:t>
            </a:r>
            <a:endParaRPr lang="ru-RU" dirty="0" smtClean="0"/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Разместить информацию на официальном сайте уполномоченных органов утвержденную программу.</a:t>
            </a:r>
            <a:endParaRPr lang="ru-RU" dirty="0"/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Направить уведомления каждому лицу, подлежащему оценке обеспечения готовности.</a:t>
            </a:r>
            <a:endParaRPr lang="ru-RU" dirty="0"/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Уведомление содержит:</a:t>
            </a:r>
            <a:endParaRPr lang="ru-RU" dirty="0"/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Дату начала работы Комиссии </a:t>
            </a:r>
            <a:endParaRPr lang="ru-RU" dirty="0"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Перечень документов по п. 9-11 Правил (расписанный полностью) и оценочный лист.</a:t>
            </a:r>
            <a:endParaRPr lang="ru-RU" dirty="0"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pSp>
        <p:nvGrpSpPr>
          <p:cNvPr id="17" name="Group 36"/>
          <p:cNvGrpSpPr/>
          <p:nvPr/>
        </p:nvGrpSpPr>
        <p:grpSpPr>
          <a:xfrm>
            <a:off x="360" y="0"/>
            <a:ext cx="12191640" cy="1611000"/>
            <a:chOff x="0" y="127080"/>
            <a:chExt cx="9143640" cy="1611000"/>
          </a:xfrm>
        </p:grpSpPr>
        <p:sp>
          <p:nvSpPr>
            <p:cNvPr id="18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0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1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22" name="Picture 41" descr="fsetan_emblema2007"/>
            <p:cNvPicPr/>
            <p:nvPr/>
          </p:nvPicPr>
          <p:blipFill>
            <a:blip r:embed="rId2"/>
            <a:stretch/>
          </p:blipFill>
          <p:spPr>
            <a:xfrm>
              <a:off x="324000" y="289450"/>
              <a:ext cx="1056960" cy="144863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43440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123A760-9CED-4E89-9515-F0F532DBA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292" y="1328381"/>
            <a:ext cx="10515600" cy="567797"/>
          </a:xfrm>
        </p:spPr>
        <p:txBody>
          <a:bodyPr anchor="ctr" anchorCtr="1">
            <a:norm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+mn-cs"/>
              </a:rPr>
              <a:t>Работа </a:t>
            </a:r>
            <a:r>
              <a:rPr lang="ru-RU" sz="2000" b="1" dirty="0" smtClean="0">
                <a:latin typeface="Times New Roman" panose="02020603050405020304" pitchFamily="18" charset="0"/>
                <a:cs typeface="+mn-cs"/>
              </a:rPr>
              <a:t>Комиссии</a:t>
            </a:r>
            <a:endParaRPr lang="ru-RU" sz="2000" dirty="0">
              <a:latin typeface="Times New Roman" panose="02020603050405020304" pitchFamily="18" charset="0"/>
              <a:cs typeface="+mn-cs"/>
            </a:endParaRPr>
          </a:p>
        </p:txBody>
      </p:sp>
      <p:sp>
        <p:nvSpPr>
          <p:cNvPr id="16" name="Номер слайда 15">
            <a:extLst>
              <a:ext uri="{FF2B5EF4-FFF2-40B4-BE49-F238E27FC236}">
                <a16:creationId xmlns="" xmlns:a16="http://schemas.microsoft.com/office/drawing/2014/main" id="{C1D4CAD1-000A-4E67-BBF0-1AE9D11EE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0553" y="6356351"/>
            <a:ext cx="300319" cy="365125"/>
          </a:xfrm>
        </p:spPr>
        <p:txBody>
          <a:bodyPr/>
          <a:lstStyle/>
          <a:p>
            <a:fld id="{E7E913D8-9CD6-4AD3-A091-34EDA066976B}" type="slidenum"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50495" y="2261937"/>
            <a:ext cx="10570058" cy="37873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отношении теплоснабжающих/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теплосетевых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организаций и потребителей тепловой энергии, расчет индекса готовности и проверка оценочных листов осуществляется единой теплоснабжающей организацией, в зону деятельности которой входит система теплоснабжения. Срок проведения 10 календарных дней с даты предоставления документов в комиссию.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Результата проверки и произведенного расчета индекса готовности в отношении каждого объекта не позднее 5 рабочих дней направляются единой теплоснабжающей организацией в комиссию муниципального образования для определения уровня готовности.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Результаты оценки обеспечения готовности оформляются в акте.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акту прилагается заполненный оценочный лист на каждый объект оценки обеспечения готовности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36"/>
          <p:cNvGrpSpPr/>
          <p:nvPr/>
        </p:nvGrpSpPr>
        <p:grpSpPr>
          <a:xfrm>
            <a:off x="360" y="0"/>
            <a:ext cx="12191640" cy="1611000"/>
            <a:chOff x="0" y="127080"/>
            <a:chExt cx="9143640" cy="1611000"/>
          </a:xfrm>
        </p:grpSpPr>
        <p:sp>
          <p:nvSpPr>
            <p:cNvPr id="13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5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7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18" name="Picture 41" descr="fsetan_emblema2007"/>
            <p:cNvPicPr/>
            <p:nvPr/>
          </p:nvPicPr>
          <p:blipFill>
            <a:blip r:embed="rId2"/>
            <a:stretch/>
          </p:blipFill>
          <p:spPr>
            <a:xfrm>
              <a:off x="324000" y="289450"/>
              <a:ext cx="1056960" cy="144863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606054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123A760-9CED-4E89-9515-F0F532DBA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74976"/>
            <a:ext cx="10515600" cy="537243"/>
          </a:xfrm>
        </p:spPr>
        <p:txBody>
          <a:bodyPr anchor="ctr" anchorCtr="1">
            <a:norm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паспортов готовности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23B45619-7B4A-49D3-A6D8-E2BE5DA13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5834" y="6356351"/>
            <a:ext cx="479612" cy="365125"/>
          </a:xfrm>
        </p:spPr>
        <p:txBody>
          <a:bodyPr/>
          <a:lstStyle/>
          <a:p>
            <a:fld id="{E7E913D8-9CD6-4AD3-A091-34EDA066976B}" type="slidenum">
              <a:rPr lang="ru-RU" smtClean="0"/>
              <a:t>9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838200" y="2478505"/>
            <a:ext cx="10837246" cy="410881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Паспорт обеспечения готовности к отопительному периоду выдается в течение 5 рабочих дней со дня подписания акта, в случаях, если в отношении проверяемого лица установлен уровень готовности «Готов»,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случае установления уровня готовности «Готов с условиями», если сроки устранения замечаний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повторная оценка обеспечения готовности на предмет устранения ранее выданных замечаний выходят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рамки составления акта.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Сроки составления акта определяются председателем (заместителем председателя) комиссии,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позднее: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- 10 сентября для потребителей тепловой энергии;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- 25 октября для теплоснабжающих  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теплосетевых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организаций;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15 ноября для муниципальных образований.</a:t>
            </a:r>
            <a:endParaRPr lang="ru-RU" dirty="0"/>
          </a:p>
        </p:txBody>
      </p:sp>
      <p:grpSp>
        <p:nvGrpSpPr>
          <p:cNvPr id="20" name="Group 36"/>
          <p:cNvGrpSpPr/>
          <p:nvPr/>
        </p:nvGrpSpPr>
        <p:grpSpPr>
          <a:xfrm>
            <a:off x="360" y="0"/>
            <a:ext cx="12191640" cy="1611000"/>
            <a:chOff x="0" y="127080"/>
            <a:chExt cx="9143640" cy="1611000"/>
          </a:xfrm>
        </p:grpSpPr>
        <p:sp>
          <p:nvSpPr>
            <p:cNvPr id="21" name="Rectangle 37"/>
            <p:cNvSpPr/>
            <p:nvPr/>
          </p:nvSpPr>
          <p:spPr>
            <a:xfrm>
              <a:off x="0" y="1074600"/>
              <a:ext cx="9143640" cy="9324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2" name="Rectangle 38"/>
            <p:cNvSpPr/>
            <p:nvPr/>
          </p:nvSpPr>
          <p:spPr>
            <a:xfrm>
              <a:off x="0" y="1252440"/>
              <a:ext cx="9143640" cy="26316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/>
            </a:gra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3" name="Rectangle 39"/>
            <p:cNvSpPr/>
            <p:nvPr/>
          </p:nvSpPr>
          <p:spPr>
            <a:xfrm>
              <a:off x="0" y="1162080"/>
              <a:ext cx="9143640" cy="128160"/>
            </a:xfrm>
            <a:prstGeom prst="rect">
              <a:avLst/>
            </a:prstGeom>
            <a:solidFill>
              <a:srgbClr val="993300"/>
            </a:solidFill>
            <a:ln w="9525">
              <a:noFill/>
            </a:ln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400" b="1" strike="noStrike" spc="-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4" name="Text Box 40"/>
            <p:cNvSpPr/>
            <p:nvPr/>
          </p:nvSpPr>
          <p:spPr>
            <a:xfrm>
              <a:off x="519120" y="127080"/>
              <a:ext cx="8319600" cy="85716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Центральное управление Федеральной службы по экологическому, 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algn="ctr">
                <a:lnSpc>
                  <a:spcPct val="90000"/>
                </a:lnSpc>
              </a:pPr>
              <a:r>
                <a:rPr lang="ru-RU" sz="1800" b="1" strike="noStrike" spc="-1" dirty="0">
                  <a:solidFill>
                    <a:srgbClr val="4040B2"/>
                  </a:solidFill>
                  <a:latin typeface="Calibri"/>
                </a:rPr>
                <a:t>технологическому и атомному надзору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pic>
          <p:nvPicPr>
            <p:cNvPr id="25" name="Picture 41" descr="fsetan_emblema2007"/>
            <p:cNvPicPr/>
            <p:nvPr/>
          </p:nvPicPr>
          <p:blipFill>
            <a:blip r:embed="rId2"/>
            <a:stretch/>
          </p:blipFill>
          <p:spPr>
            <a:xfrm>
              <a:off x="324000" y="289450"/>
              <a:ext cx="1056960" cy="144863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87472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sq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sq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5995</TotalTime>
  <Words>1161</Words>
  <Application>Microsoft Office PowerPoint</Application>
  <PresentationFormat>Широкоэкранный</PresentationFormat>
  <Paragraphs>185</Paragraphs>
  <Slides>18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31" baseType="lpstr">
      <vt:lpstr>NSimSun</vt:lpstr>
      <vt:lpstr>Arial</vt:lpstr>
      <vt:lpstr>Arial Narrow</vt:lpstr>
      <vt:lpstr>Bahnschrift Condensed</vt:lpstr>
      <vt:lpstr>Calibri</vt:lpstr>
      <vt:lpstr>Calibri Light</vt:lpstr>
      <vt:lpstr>DejaVu Sans</vt:lpstr>
      <vt:lpstr>等线</vt:lpstr>
      <vt:lpstr>Open Sans</vt:lpstr>
      <vt:lpstr>Symbol</vt:lpstr>
      <vt:lpstr>Times New Roman</vt:lpstr>
      <vt:lpstr>Тема Office</vt:lpstr>
      <vt:lpstr>Оформление по умолчанию</vt:lpstr>
      <vt:lpstr>Презентация PowerPoint</vt:lpstr>
      <vt:lpstr>Презентация PowerPoint</vt:lpstr>
      <vt:lpstr>Подготовка к отопительному периоду</vt:lpstr>
      <vt:lpstr>Презентация PowerPoint</vt:lpstr>
      <vt:lpstr>Вопросы «особой важности»</vt:lpstr>
      <vt:lpstr>Приказ о создании комиссии и  разработка программы оценки готовности</vt:lpstr>
      <vt:lpstr>Организация работы Комиссии</vt:lpstr>
      <vt:lpstr>Работа Комиссии</vt:lpstr>
      <vt:lpstr>Оформление паспортов готовности</vt:lpstr>
      <vt:lpstr>Публикация итогов оценки обеспечения готовности</vt:lpstr>
      <vt:lpstr>Продолжение подготовки посредством устранения замечаний</vt:lpstr>
      <vt:lpstr>Аварийность при эксплуатации объектов теплоснабжения</vt:lpstr>
      <vt:lpstr>Внутри здания котельной «Угодичи» после обрушения кровли</vt:lpstr>
      <vt:lpstr>Презентация PowerPoint</vt:lpstr>
      <vt:lpstr>Презентация PowerPoint</vt:lpstr>
      <vt:lpstr>Аварийность при эксплуатации объектов электроэнергетики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Смирнова Марина Владимировна</cp:lastModifiedBy>
  <cp:revision>372</cp:revision>
  <cp:lastPrinted>2025-04-16T08:38:19Z</cp:lastPrinted>
  <dcterms:created xsi:type="dcterms:W3CDTF">2025-02-19T06:07:45Z</dcterms:created>
  <dcterms:modified xsi:type="dcterms:W3CDTF">2026-08-26T10:24:09Z</dcterms:modified>
</cp:coreProperties>
</file>